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7"/>
  </p:notesMasterIdLst>
  <p:handoutMasterIdLst>
    <p:handoutMasterId r:id="rId8"/>
  </p:handoutMasterIdLst>
  <p:sldIdLst>
    <p:sldId id="267" r:id="rId6"/>
  </p:sldIdLst>
  <p:sldSz cx="12801600" cy="9601200" type="A3"/>
  <p:notesSz cx="9928225" cy="6797675"/>
  <p:defaultTextStyle>
    <a:defPPr>
      <a:defRPr lang="fr-FR"/>
    </a:defPPr>
    <a:lvl1pPr algn="l" rtl="0" fontAlgn="base">
      <a:spcBef>
        <a:spcPct val="50000"/>
      </a:spcBef>
      <a:spcAft>
        <a:spcPct val="0"/>
      </a:spcAft>
      <a:buFont typeface="Wingdings" pitchFamily="2" charset="2"/>
      <a:buChar char="Ø"/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Font typeface="Wingdings" pitchFamily="2" charset="2"/>
      <a:buChar char="Ø"/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Font typeface="Wingdings" pitchFamily="2" charset="2"/>
      <a:buChar char="Ø"/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Font typeface="Wingdings" pitchFamily="2" charset="2"/>
      <a:buChar char="Ø"/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Font typeface="Wingdings" pitchFamily="2" charset="2"/>
      <a:buChar char="Ø"/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1F1F"/>
    <a:srgbClr val="646363"/>
    <a:srgbClr val="FF0000"/>
    <a:srgbClr val="FF9900"/>
    <a:srgbClr val="FFD8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33" autoAdjust="0"/>
    <p:restoredTop sz="94982" autoAdjust="0"/>
  </p:normalViewPr>
  <p:slideViewPr>
    <p:cSldViewPr snapToGrid="0">
      <p:cViewPr varScale="1">
        <p:scale>
          <a:sx n="76" d="100"/>
          <a:sy n="76" d="100"/>
        </p:scale>
        <p:origin x="2112" y="90"/>
      </p:cViewPr>
      <p:guideLst>
        <p:guide orient="horz" pos="3024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0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299660" cy="340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834" tIns="44419" rIns="88834" bIns="44419" numCol="1" anchor="t" anchorCtr="0" compatLnSpc="1">
            <a:prstTxWarp prst="textNoShape">
              <a:avLst/>
            </a:prstTxWarp>
          </a:bodyPr>
          <a:lstStyle>
            <a:lvl1pPr defTabSz="884302">
              <a:spcBef>
                <a:spcPct val="0"/>
              </a:spcBef>
              <a:buFontTx/>
              <a:buNone/>
              <a:defRPr sz="12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8566" y="0"/>
            <a:ext cx="4299660" cy="340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834" tIns="44419" rIns="88834" bIns="44419" numCol="1" anchor="t" anchorCtr="0" compatLnSpc="1">
            <a:prstTxWarp prst="textNoShape">
              <a:avLst/>
            </a:prstTxWarp>
          </a:bodyPr>
          <a:lstStyle>
            <a:lvl1pPr algn="r" defTabSz="884302">
              <a:spcBef>
                <a:spcPct val="0"/>
              </a:spcBef>
              <a:buFontTx/>
              <a:buNone/>
              <a:defRPr sz="12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467"/>
            <a:ext cx="4299660" cy="340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834" tIns="44419" rIns="88834" bIns="44419" numCol="1" anchor="b" anchorCtr="0" compatLnSpc="1">
            <a:prstTxWarp prst="textNoShape">
              <a:avLst/>
            </a:prstTxWarp>
          </a:bodyPr>
          <a:lstStyle>
            <a:lvl1pPr defTabSz="884302">
              <a:spcBef>
                <a:spcPct val="0"/>
              </a:spcBef>
              <a:buFontTx/>
              <a:buNone/>
              <a:defRPr sz="12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8566" y="6457467"/>
            <a:ext cx="4299660" cy="340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834" tIns="44419" rIns="88834" bIns="44419" numCol="1" anchor="b" anchorCtr="0" compatLnSpc="1">
            <a:prstTxWarp prst="textNoShape">
              <a:avLst/>
            </a:prstTxWarp>
          </a:bodyPr>
          <a:lstStyle>
            <a:lvl1pPr algn="r" defTabSz="884302">
              <a:spcBef>
                <a:spcPct val="0"/>
              </a:spcBef>
              <a:buFontTx/>
              <a:buNone/>
              <a:defRPr sz="12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063D04E-BCA5-4E72-8EA0-555C5EF2E76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908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863" cy="340210"/>
          </a:xfrm>
          <a:prstGeom prst="rect">
            <a:avLst/>
          </a:prstGeom>
        </p:spPr>
        <p:txBody>
          <a:bodyPr vert="horz" lIns="88497" tIns="44247" rIns="88497" bIns="44247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3057" y="0"/>
            <a:ext cx="4304067" cy="340210"/>
          </a:xfrm>
          <a:prstGeom prst="rect">
            <a:avLst/>
          </a:prstGeom>
        </p:spPr>
        <p:txBody>
          <a:bodyPr vert="horz" lIns="88497" tIns="44247" rIns="88497" bIns="44247" rtlCol="0"/>
          <a:lstStyle>
            <a:lvl1pPr algn="r">
              <a:defRPr sz="1200"/>
            </a:lvl1pPr>
          </a:lstStyle>
          <a:p>
            <a:pPr>
              <a:defRPr/>
            </a:pPr>
            <a:fld id="{33FFB78F-B500-4D2B-8DC1-13BE5A8630DB}" type="datetimeFigureOut">
              <a:rPr lang="fr-FR"/>
              <a:pPr>
                <a:defRPr/>
              </a:pPr>
              <a:t>06/01/2026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265488" y="509588"/>
            <a:ext cx="3397250" cy="2547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497" tIns="44247" rIns="88497" bIns="44247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2823" y="3229277"/>
            <a:ext cx="7942580" cy="3058628"/>
          </a:xfrm>
          <a:prstGeom prst="rect">
            <a:avLst/>
          </a:prstGeom>
        </p:spPr>
        <p:txBody>
          <a:bodyPr vert="horz" lIns="88497" tIns="44247" rIns="88497" bIns="44247" rtlCol="0"/>
          <a:lstStyle/>
          <a:p>
            <a:pPr lvl="0"/>
            <a:r>
              <a:rPr lang="fr-FR" noProof="0"/>
              <a:t>Modifiez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456378"/>
            <a:ext cx="4301863" cy="340210"/>
          </a:xfrm>
          <a:prstGeom prst="rect">
            <a:avLst/>
          </a:prstGeom>
        </p:spPr>
        <p:txBody>
          <a:bodyPr vert="horz" lIns="88497" tIns="44247" rIns="88497" bIns="44247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3057" y="6456378"/>
            <a:ext cx="4304067" cy="340210"/>
          </a:xfrm>
          <a:prstGeom prst="rect">
            <a:avLst/>
          </a:prstGeom>
        </p:spPr>
        <p:txBody>
          <a:bodyPr vert="horz" lIns="88497" tIns="44247" rIns="88497" bIns="44247" rtlCol="0" anchor="b"/>
          <a:lstStyle>
            <a:lvl1pPr algn="r">
              <a:defRPr sz="1200"/>
            </a:lvl1pPr>
          </a:lstStyle>
          <a:p>
            <a:pPr>
              <a:defRPr/>
            </a:pPr>
            <a:fld id="{547FCD76-77AE-4C7C-8705-437B254DC17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07078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Version 2 - Janvier 2015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FA07-845A-41A1-A7A4-27223AED18E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3001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Version 2 - Janvier 2015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989E67-2E90-43E2-9890-71A09204DED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3744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Version 2 - Janvier 2015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7EBF6-4D7C-4E87-8109-FB478197DD4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1406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Version 2 - Janvier 2015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34715-1F65-49F5-99DF-08F520C736B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3796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Version 2 - Janvier 2015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112BD8-4428-4EF2-9196-6BE290DB134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3516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Version 2 - Janvier 2015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BEC2F-472D-43E4-BF7D-B4ABAFE9B71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738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Version 2 - Janvier 2015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7C1BB-2941-4DC1-B311-C6D6F067F91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8237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Version 2 - Janvier 2015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5550D-9A91-454F-B59C-F90E4C8A4E5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5550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Version 2 - Janvier 2015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288D5F-F0CE-4174-B9B3-CA1D56D4E6F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371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Version 2 - Janvier 2015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1CBAE-220A-45D6-BF6B-FED71D50EB9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0899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lIns="79339" tIns="39669" rIns="79339" bIns="39669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Version 2 - Janvier 2015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0112A-E230-4AF6-87B9-486217D2DCF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6735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60438" y="854075"/>
            <a:ext cx="1088072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6021" tIns="53010" rIns="106021" bIns="530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60438" y="2773363"/>
            <a:ext cx="10880725" cy="576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6021" tIns="53010" rIns="106021" bIns="530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60438" y="8747125"/>
            <a:ext cx="266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6021" tIns="53010" rIns="106021" bIns="53010" numCol="1" anchor="t" anchorCtr="0" compatLnSpc="1">
            <a:prstTxWarp prst="textNoShape">
              <a:avLst/>
            </a:prstTxWarp>
          </a:bodyPr>
          <a:lstStyle>
            <a:lvl1pPr defTabSz="1060450">
              <a:spcBef>
                <a:spcPct val="0"/>
              </a:spcBef>
              <a:buFontTx/>
              <a:buNone/>
              <a:defRPr sz="16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7125"/>
            <a:ext cx="40544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6021" tIns="53010" rIns="106021" bIns="53010" numCol="1" anchor="t" anchorCtr="0" compatLnSpc="1">
            <a:prstTxWarp prst="textNoShape">
              <a:avLst/>
            </a:prstTxWarp>
          </a:bodyPr>
          <a:lstStyle>
            <a:lvl1pPr algn="ctr" defTabSz="1060450">
              <a:spcBef>
                <a:spcPct val="0"/>
              </a:spcBef>
              <a:buFontTx/>
              <a:buNone/>
              <a:defRPr sz="16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FR"/>
              <a:t>Version 2 - Janvier 2015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7125"/>
            <a:ext cx="266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6021" tIns="53010" rIns="106021" bIns="53010" numCol="1" anchor="t" anchorCtr="0" compatLnSpc="1">
            <a:prstTxWarp prst="textNoShape">
              <a:avLst/>
            </a:prstTxWarp>
          </a:bodyPr>
          <a:lstStyle>
            <a:lvl1pPr algn="r" defTabSz="1060450">
              <a:spcBef>
                <a:spcPct val="0"/>
              </a:spcBef>
              <a:buFontTx/>
              <a:buNone/>
              <a:defRPr sz="16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57D947B-55D8-44A9-B920-97BD37E3815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1060450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60450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Times New Roman" pitchFamily="18" charset="0"/>
        </a:defRPr>
      </a:lvl2pPr>
      <a:lvl3pPr algn="ctr" defTabSz="1060450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Times New Roman" pitchFamily="18" charset="0"/>
        </a:defRPr>
      </a:lvl3pPr>
      <a:lvl4pPr algn="ctr" defTabSz="1060450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Times New Roman" pitchFamily="18" charset="0"/>
        </a:defRPr>
      </a:lvl4pPr>
      <a:lvl5pPr algn="ctr" defTabSz="1060450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Times New Roman" pitchFamily="18" charset="0"/>
        </a:defRPr>
      </a:lvl5pPr>
      <a:lvl6pPr marL="457200" algn="ctr" defTabSz="793750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6pPr>
      <a:lvl7pPr marL="914400" algn="ctr" defTabSz="793750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7pPr>
      <a:lvl8pPr marL="1371600" algn="ctr" defTabSz="793750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8pPr>
      <a:lvl9pPr marL="1828800" algn="ctr" defTabSz="793750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9pPr>
    </p:titleStyle>
    <p:bodyStyle>
      <a:lvl1pPr marL="396875" indent="-396875" algn="l" defTabSz="1060450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62013" indent="-331788" algn="l" defTabSz="1060450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2pPr>
      <a:lvl3pPr marL="1325563" indent="-265113" algn="l" defTabSz="1060450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</a:defRPr>
      </a:lvl3pPr>
      <a:lvl4pPr marL="1855788" indent="-265113" algn="l" defTabSz="1060450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4pPr>
      <a:lvl5pPr marL="2386013" indent="-266700" algn="l" defTabSz="1060450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5pPr>
      <a:lvl6pPr marL="2243138" indent="-200025" algn="l" defTabSz="793750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6pPr>
      <a:lvl7pPr marL="2700338" indent="-200025" algn="l" defTabSz="793750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7pPr>
      <a:lvl8pPr marL="3157538" indent="-200025" algn="l" defTabSz="793750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8pPr>
      <a:lvl9pPr marL="3614738" indent="-200025" algn="l" defTabSz="793750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3"/>
          <p:cNvSpPr txBox="1">
            <a:spLocks noChangeArrowheads="1"/>
          </p:cNvSpPr>
          <p:nvPr/>
        </p:nvSpPr>
        <p:spPr bwMode="auto">
          <a:xfrm>
            <a:off x="5032192" y="1809882"/>
            <a:ext cx="5097462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021" tIns="53010" rIns="106021" bIns="53010" anchor="ctr">
            <a:spAutoFit/>
          </a:bodyPr>
          <a:lstStyle>
            <a:lvl1pPr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900" b="1" i="0" dirty="0">
                <a:solidFill>
                  <a:srgbClr val="E51F1F"/>
                </a:solidFill>
                <a:latin typeface="Montserrat" panose="00000500000000000000" pitchFamily="2" charset="0"/>
              </a:rPr>
              <a:t> </a:t>
            </a:r>
            <a:r>
              <a:rPr lang="fr-FR" altLang="fr-FR" sz="1000" b="1" i="0" dirty="0">
                <a:solidFill>
                  <a:srgbClr val="E51F1F"/>
                </a:solidFill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CAPACITES DE L’EQUIPE CANDIDATE </a:t>
            </a:r>
          </a:p>
        </p:txBody>
      </p:sp>
      <p:sp>
        <p:nvSpPr>
          <p:cNvPr id="2051" name="Text Box 40"/>
          <p:cNvSpPr txBox="1">
            <a:spLocks noChangeArrowheads="1"/>
          </p:cNvSpPr>
          <p:nvPr/>
        </p:nvSpPr>
        <p:spPr bwMode="auto">
          <a:xfrm>
            <a:off x="3387846" y="126456"/>
            <a:ext cx="7902332" cy="289541"/>
          </a:xfrm>
          <a:prstGeom prst="rect">
            <a:avLst/>
          </a:prstGeom>
          <a:solidFill>
            <a:srgbClr val="646363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square" lIns="106021" tIns="53010" rIns="106021" bIns="53010" anchor="ctr">
            <a:spAutoFit/>
          </a:bodyPr>
          <a:lstStyle>
            <a:defPPr>
              <a:defRPr lang="fr-FR"/>
            </a:defPPr>
            <a:lvl1pPr algn="ctr" defTabSz="1060450" eaLnBrk="1" hangingPunct="1">
              <a:spcBef>
                <a:spcPct val="0"/>
              </a:spcBef>
              <a:buFontTx/>
              <a:buNone/>
              <a:defRPr sz="1050" b="1" i="0">
                <a:solidFill>
                  <a:schemeClr val="bg1"/>
                </a:solidFill>
                <a:latin typeface="Montserrat" panose="00000500000000000000" pitchFamily="2" charset="0"/>
                <a:ea typeface="Calibri" pitchFamily="34" charset="0"/>
                <a:cs typeface="Calibri" pitchFamily="34" charset="0"/>
              </a:defRPr>
            </a:lvl1pPr>
            <a:lvl2pPr marL="742950" indent="-2857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</a:defRPr>
            </a:lvl9pPr>
          </a:lstStyle>
          <a:p>
            <a:pPr marL="68580" marR="75565" algn="ctr">
              <a:lnSpc>
                <a:spcPct val="107000"/>
              </a:lnSpc>
              <a:spcAft>
                <a:spcPts val="600"/>
              </a:spcAft>
            </a:pPr>
            <a:r>
              <a:rPr lang="fr-FR" sz="1200" b="1" spc="-5" dirty="0">
                <a:effectLst/>
                <a:latin typeface="DIN Pro" panose="02000503040000020003" pitchFamily="50" charset="0"/>
                <a:ea typeface="Calibri" panose="020F0502020204030204" pitchFamily="34" charset="0"/>
                <a:cs typeface="Arial" panose="020B0604020202020204" pitchFamily="34" charset="0"/>
              </a:rPr>
              <a:t>CONCEPTION DE LA REFONTE DU PARCOURS PERMAMENT DU MUSEE DE L’ARCHIRECTURE</a:t>
            </a:r>
            <a:endParaRPr lang="fr-FR" sz="1200" dirty="0">
              <a:effectLst/>
              <a:latin typeface="DIN Pro" panose="02000503040000020003" pitchFamily="50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52" name="Rectangle 52"/>
          <p:cNvSpPr>
            <a:spLocks noChangeArrowheads="1"/>
          </p:cNvSpPr>
          <p:nvPr/>
        </p:nvSpPr>
        <p:spPr bwMode="auto">
          <a:xfrm>
            <a:off x="58861" y="4573986"/>
            <a:ext cx="4057528" cy="1568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6021" tIns="53010" rIns="106021" bIns="53010">
            <a:spAutoFit/>
          </a:bodyPr>
          <a:lstStyle>
            <a:lvl1pPr marL="228600" indent="-228600"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indent="-1714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900" b="1" i="0" dirty="0">
                <a:latin typeface="Montserrat" panose="00000500000000000000" pitchFamily="2" charset="0"/>
              </a:rPr>
              <a:t>         </a:t>
            </a:r>
            <a:r>
              <a:rPr lang="fr-FR" altLang="fr-FR" sz="900" b="1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Indiquer pour cette référence :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Nom du maître d’ouvrage ; Contact d’un référent en mesure de  témoigner du chantier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Etendue de la mission ( études de conception, suivi des travaux, réception )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Programme et nature des prestations réalisées (projet scénographique, nombre et nature des expôts)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Surface du projet scénographique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Année de réalisation du projet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Montant du projet réalisé 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520241"/>
              </p:ext>
            </p:extLst>
          </p:nvPr>
        </p:nvGraphicFramePr>
        <p:xfrm>
          <a:off x="236049" y="2198925"/>
          <a:ext cx="4211637" cy="12378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46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69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524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u="none" strike="noStrike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Raison sociale </a:t>
                      </a:r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 </a:t>
                      </a:r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684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u="none" strike="noStrike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Représenté</a:t>
                      </a:r>
                      <a:r>
                        <a:rPr lang="fr-FR" sz="800" u="none" strike="noStrike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 par</a:t>
                      </a:r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 </a:t>
                      </a:r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2548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u="none" strike="noStrike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Adresse</a:t>
                      </a:r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 </a:t>
                      </a:r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684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u="none" strike="noStrike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Téléphone</a:t>
                      </a:r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6684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u="none" strike="noStrike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Email</a:t>
                      </a:r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 </a:t>
                      </a:r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6684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Siren</a:t>
                      </a:r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9909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Lien vers site Internet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50" b="1" i="0" kern="1200" dirty="0">
                        <a:solidFill>
                          <a:schemeClr val="bg1"/>
                        </a:solidFill>
                        <a:latin typeface="Montserrat" panose="00000500000000000000" pitchFamily="2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075" name="Text Box 40"/>
          <p:cNvSpPr txBox="1">
            <a:spLocks noChangeArrowheads="1"/>
          </p:cNvSpPr>
          <p:nvPr/>
        </p:nvSpPr>
        <p:spPr bwMode="auto">
          <a:xfrm>
            <a:off x="4248019" y="3894484"/>
            <a:ext cx="4257430" cy="41483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6021" tIns="53010" rIns="106021" bIns="53010" anchor="ctr">
            <a:spAutoFit/>
          </a:bodyPr>
          <a:lstStyle>
            <a:lvl1pPr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fr-FR" altLang="fr-FR" sz="1000" b="1" i="0" dirty="0">
                <a:solidFill>
                  <a:srgbClr val="E51F1F"/>
                </a:solidFill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1 à 3 référence(s) de conception ou refonte de parcours permanent au cours des 6 dernières années</a:t>
            </a:r>
          </a:p>
        </p:txBody>
      </p:sp>
      <p:sp>
        <p:nvSpPr>
          <p:cNvPr id="2077" name="Text Box 40"/>
          <p:cNvSpPr txBox="1">
            <a:spLocks noChangeArrowheads="1"/>
          </p:cNvSpPr>
          <p:nvPr/>
        </p:nvSpPr>
        <p:spPr bwMode="auto">
          <a:xfrm>
            <a:off x="119061" y="3898234"/>
            <a:ext cx="3997327" cy="41483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6021" tIns="53010" rIns="106021" bIns="53010" anchor="ctr">
            <a:spAutoFit/>
          </a:bodyPr>
          <a:lstStyle>
            <a:lvl1pPr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fr-FR" altLang="fr-FR" sz="1000" b="1" i="0" dirty="0">
                <a:solidFill>
                  <a:srgbClr val="E51F1F"/>
                </a:solidFill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1  référence  impliquant la réalisation d’un projet en milieu occupé au cours des 6 dernières années </a:t>
            </a:r>
          </a:p>
        </p:txBody>
      </p:sp>
      <p:sp>
        <p:nvSpPr>
          <p:cNvPr id="2079" name="Rectangle 52"/>
          <p:cNvSpPr>
            <a:spLocks noChangeArrowheads="1"/>
          </p:cNvSpPr>
          <p:nvPr/>
        </p:nvSpPr>
        <p:spPr bwMode="auto">
          <a:xfrm>
            <a:off x="4248019" y="4555802"/>
            <a:ext cx="3795314" cy="172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6021" tIns="53010" rIns="106021" bIns="53010">
            <a:spAutoFit/>
          </a:bodyPr>
          <a:lstStyle>
            <a:lvl1pPr marL="228600" indent="-228600"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indent="-1714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900" b="1" i="0" dirty="0">
                <a:latin typeface="Montserrat" panose="00000500000000000000" pitchFamily="2" charset="0"/>
              </a:rPr>
              <a:t>         </a:t>
            </a:r>
            <a:r>
              <a:rPr lang="fr-FR" altLang="fr-FR" sz="900" b="1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Indiquer pour cette référence :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Nom du maître d’ouvrage ; Contact d’un référent en mesure de  témoigner du chantier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Etendue de la mission ( études de conception, suivi des travaux, réception )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Programme et nature des prestations réalisées (projet scénographique, nombre et nature des expôts)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Surface du projet scénographique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Année de réalisation du projet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Montant du projet réalisé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endParaRPr lang="fr-FR" altLang="fr-FR" sz="900" dirty="0">
              <a:latin typeface="Montserrat" panose="00000500000000000000" pitchFamily="2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2080" name="Text Box 23"/>
          <p:cNvSpPr txBox="1">
            <a:spLocks noChangeArrowheads="1"/>
          </p:cNvSpPr>
          <p:nvPr/>
        </p:nvSpPr>
        <p:spPr bwMode="auto">
          <a:xfrm>
            <a:off x="144585" y="1873742"/>
            <a:ext cx="4686300" cy="260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021" tIns="53010" rIns="106021" bIns="53010" anchor="ctr">
            <a:spAutoFit/>
          </a:bodyPr>
          <a:lstStyle>
            <a:lvl1pPr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1000" b="1" i="0" dirty="0">
                <a:solidFill>
                  <a:srgbClr val="E51F1F"/>
                </a:solidFill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COORDONNEES DU MANDATAIRE DU GROUPEMENT CANDIDAT </a:t>
            </a:r>
          </a:p>
        </p:txBody>
      </p:sp>
      <p:cxnSp>
        <p:nvCxnSpPr>
          <p:cNvPr id="2081" name="Connecteur droit 3"/>
          <p:cNvCxnSpPr>
            <a:cxnSpLocks noChangeShapeType="1"/>
          </p:cNvCxnSpPr>
          <p:nvPr/>
        </p:nvCxnSpPr>
        <p:spPr bwMode="auto">
          <a:xfrm flipV="1">
            <a:off x="58860" y="1762769"/>
            <a:ext cx="12646025" cy="76200"/>
          </a:xfrm>
          <a:prstGeom prst="line">
            <a:avLst/>
          </a:prstGeom>
          <a:noFill/>
          <a:ln w="19050" algn="ctr">
            <a:solidFill>
              <a:srgbClr val="E51F1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18" name="Tableau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2795682"/>
              </p:ext>
            </p:extLst>
          </p:nvPr>
        </p:nvGraphicFramePr>
        <p:xfrm>
          <a:off x="5046785" y="2197883"/>
          <a:ext cx="7473950" cy="12112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636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02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81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74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08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3849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Membres de l’équipe</a:t>
                      </a: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u="none" strike="noStrike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 Compétences</a:t>
                      </a:r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Effectifs</a:t>
                      </a: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CA</a:t>
                      </a:r>
                      <a:r>
                        <a:rPr lang="fr-FR" sz="9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 n-3</a:t>
                      </a:r>
                    </a:p>
                    <a:p>
                      <a:pPr algn="ctr" fontAlgn="b"/>
                      <a:r>
                        <a:rPr lang="fr-FR" sz="9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K€ HT</a:t>
                      </a:r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CA n-2</a:t>
                      </a:r>
                    </a:p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K€</a:t>
                      </a:r>
                      <a:r>
                        <a:rPr lang="fr-FR" sz="9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 HT</a:t>
                      </a:r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CA</a:t>
                      </a:r>
                      <a:r>
                        <a:rPr lang="fr-FR" sz="9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 n-1</a:t>
                      </a:r>
                    </a:p>
                    <a:p>
                      <a:pPr algn="ctr" fontAlgn="b"/>
                      <a:r>
                        <a:rPr lang="fr-FR" sz="9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K€ HT</a:t>
                      </a:r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175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Nom</a:t>
                      </a:r>
                      <a:r>
                        <a:rPr lang="fr-FR" sz="900" u="none" strike="noStrike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 du m</a:t>
                      </a:r>
                      <a:r>
                        <a:rPr lang="fr-FR" sz="900" u="none" strike="noStrike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andataire</a:t>
                      </a:r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 </a:t>
                      </a:r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0549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Autre(s) membre(s) de l’équipe</a:t>
                      </a:r>
                    </a:p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Raison</a:t>
                      </a:r>
                      <a:r>
                        <a:rPr lang="fr-FR" sz="8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cs typeface="Calibri" panose="020F0502020204030204" pitchFamily="34" charset="0"/>
                        </a:rPr>
                        <a:t> sociale – adresse</a:t>
                      </a:r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latin typeface="Montserrat" panose="00000500000000000000" pitchFamily="2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689"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11339147" y="9525"/>
          <a:ext cx="1360853" cy="639763"/>
        </p:xfrm>
        <a:graphic>
          <a:graphicData uri="http://schemas.openxmlformats.org/drawingml/2006/table">
            <a:tbl>
              <a:tblPr/>
              <a:tblGrid>
                <a:gridCol w="13608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97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tserrat" panose="00000500000000000000" pitchFamily="2" charset="0"/>
                          <a:ea typeface="Calibri" pitchFamily="34" charset="0"/>
                          <a:cs typeface="Calibri" pitchFamily="34" charset="0"/>
                        </a:rPr>
                        <a:t>A transmettre obligatoirement en format .PDF</a:t>
                      </a:r>
                    </a:p>
                  </a:txBody>
                  <a:tcPr marT="45668" marB="456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24" name="Text Box 40"/>
          <p:cNvSpPr txBox="1">
            <a:spLocks noChangeArrowheads="1"/>
          </p:cNvSpPr>
          <p:nvPr/>
        </p:nvSpPr>
        <p:spPr bwMode="auto">
          <a:xfrm>
            <a:off x="1892544" y="56116"/>
            <a:ext cx="1379414" cy="430221"/>
          </a:xfrm>
          <a:prstGeom prst="rect">
            <a:avLst/>
          </a:prstGeom>
          <a:solidFill>
            <a:srgbClr val="646363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square" lIns="106021" tIns="53010" rIns="106021" bIns="53010">
            <a:spAutoFit/>
          </a:bodyPr>
          <a:lstStyle>
            <a:lvl1pPr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050" b="1" i="0" dirty="0">
                <a:solidFill>
                  <a:schemeClr val="bg1"/>
                </a:solidFill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CADRE  DE CANDIDATURE</a:t>
            </a:r>
          </a:p>
        </p:txBody>
      </p:sp>
      <p:sp>
        <p:nvSpPr>
          <p:cNvPr id="2125" name="Rectangle 1"/>
          <p:cNvSpPr>
            <a:spLocks noChangeArrowheads="1"/>
          </p:cNvSpPr>
          <p:nvPr/>
        </p:nvSpPr>
        <p:spPr bwMode="auto">
          <a:xfrm>
            <a:off x="2057400" y="834964"/>
            <a:ext cx="5915635" cy="268638"/>
          </a:xfrm>
          <a:prstGeom prst="rect">
            <a:avLst/>
          </a:prstGeom>
          <a:solidFill>
            <a:srgbClr val="646363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square" lIns="106021" tIns="53010" rIns="106021" bIns="53010">
            <a:spAutoFit/>
          </a:bodyPr>
          <a:lstStyle/>
          <a:p>
            <a:pPr algn="ctr" defTabSz="1060450">
              <a:spcBef>
                <a:spcPct val="0"/>
              </a:spcBef>
              <a:buFontTx/>
              <a:buNone/>
            </a:pPr>
            <a:r>
              <a:rPr lang="fr-FR" altLang="fr-FR" sz="1050" b="1" i="0" dirty="0">
                <a:solidFill>
                  <a:schemeClr val="bg1"/>
                </a:solidFill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Ce cadre de candidature doit permettre de démontrer la capacité du candidat à :</a:t>
            </a:r>
          </a:p>
        </p:txBody>
      </p:sp>
      <p:sp>
        <p:nvSpPr>
          <p:cNvPr id="2126" name="Parenthèse ouvrante 1"/>
          <p:cNvSpPr>
            <a:spLocks/>
          </p:cNvSpPr>
          <p:nvPr/>
        </p:nvSpPr>
        <p:spPr bwMode="auto">
          <a:xfrm>
            <a:off x="2071688" y="889000"/>
            <a:ext cx="46037" cy="189665"/>
          </a:xfrm>
          <a:prstGeom prst="leftBracket">
            <a:avLst>
              <a:gd name="adj" fmla="val 8248"/>
            </a:avLst>
          </a:prstGeom>
          <a:noFill/>
          <a:ln w="3175" algn="ctr">
            <a:solidFill>
              <a:schemeClr val="tx1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marL="457200" indent="-457200" defTabSz="7937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793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7937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7937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7937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7937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7937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7937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7937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endParaRPr lang="fr-FR" altLang="fr-FR" sz="700">
              <a:solidFill>
                <a:schemeClr val="accent2"/>
              </a:solidFill>
              <a:latin typeface="Montserrat" panose="00000500000000000000" pitchFamily="2" charset="0"/>
            </a:endParaRPr>
          </a:p>
        </p:txBody>
      </p:sp>
      <p:cxnSp>
        <p:nvCxnSpPr>
          <p:cNvPr id="2128" name="Connecteur droit 3"/>
          <p:cNvCxnSpPr>
            <a:cxnSpLocks noChangeShapeType="1"/>
          </p:cNvCxnSpPr>
          <p:nvPr/>
        </p:nvCxnSpPr>
        <p:spPr bwMode="auto">
          <a:xfrm>
            <a:off x="82672" y="3547729"/>
            <a:ext cx="12646025" cy="0"/>
          </a:xfrm>
          <a:prstGeom prst="line">
            <a:avLst/>
          </a:prstGeom>
          <a:noFill/>
          <a:ln w="19050" algn="ctr">
            <a:solidFill>
              <a:srgbClr val="E51F1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Text Box 40"/>
          <p:cNvSpPr txBox="1">
            <a:spLocks noChangeArrowheads="1"/>
          </p:cNvSpPr>
          <p:nvPr/>
        </p:nvSpPr>
        <p:spPr bwMode="auto">
          <a:xfrm>
            <a:off x="8695820" y="3894484"/>
            <a:ext cx="3986719" cy="41483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6021" tIns="53010" rIns="106021" bIns="53010" anchor="ctr">
            <a:spAutoFit/>
          </a:bodyPr>
          <a:lstStyle>
            <a:lvl1pPr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fr-FR" altLang="fr-FR" sz="1000" b="1" i="0" dirty="0">
                <a:solidFill>
                  <a:srgbClr val="E51F1F"/>
                </a:solidFill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1 référence libre en relation avec le projet au cours des 6 dernières années </a:t>
            </a:r>
          </a:p>
        </p:txBody>
      </p:sp>
      <p:sp>
        <p:nvSpPr>
          <p:cNvPr id="23" name="Rectangle 52"/>
          <p:cNvSpPr>
            <a:spLocks noChangeArrowheads="1"/>
          </p:cNvSpPr>
          <p:nvPr/>
        </p:nvSpPr>
        <p:spPr bwMode="auto">
          <a:xfrm>
            <a:off x="8818684" y="4541311"/>
            <a:ext cx="3805115" cy="1776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6021" tIns="53010" rIns="106021" bIns="53010">
            <a:spAutoFit/>
          </a:bodyPr>
          <a:lstStyle>
            <a:lvl1pPr marL="228600" indent="-228600"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indent="-1714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900" b="1" i="0" dirty="0">
                <a:latin typeface="Montserrat" panose="00000500000000000000" pitchFamily="2" charset="0"/>
              </a:rPr>
              <a:t>         </a:t>
            </a:r>
            <a:r>
              <a:rPr lang="fr-FR" altLang="fr-FR" sz="900" b="1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Indiquer pour cette référence :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Nom du maître d’ouvrage ; Contact d’un référent en mesure de  témoigner du chantier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Etendue de la mission ( études de conception, suivi des travaux, réception )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Programme et nature des prestations réalisées (projet scénographique, nombre et nature des expôts)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Surface du projet scénographique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Année de réalisation du projet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Montant du projet réalisé 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endParaRPr lang="fr-FR" altLang="fr-FR" sz="900" b="1" i="0" dirty="0">
              <a:latin typeface="Montserrat" panose="00000500000000000000" pitchFamily="2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2117724" y="1112694"/>
            <a:ext cx="10598150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179388" indent="-1714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Assurer la conception scénographique du nouveau parcours de visite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Assurer la conception graphique et signalétique du nouveau parcours de visite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Assurer la conception lumières du nouveau parcours de visite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Assurer le suivi de chantier du nouveau parcours de visite</a:t>
            </a:r>
          </a:p>
          <a:p>
            <a:pPr marL="7938" lvl="1" indent="0" eaLnBrk="1" hangingPunct="1">
              <a:spcBef>
                <a:spcPct val="0"/>
              </a:spcBef>
              <a:buNone/>
            </a:pPr>
            <a:endParaRPr lang="fr-FR" altLang="fr-FR" sz="900" i="0" dirty="0">
              <a:latin typeface="Montserrat" panose="00000500000000000000" pitchFamily="2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C4D6078-869D-43B0-F283-D496FB358D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9" y="76409"/>
            <a:ext cx="1838325" cy="66115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 Box 40">
            <a:extLst>
              <a:ext uri="{FF2B5EF4-FFF2-40B4-BE49-F238E27FC236}">
                <a16:creationId xmlns:a16="http://schemas.microsoft.com/office/drawing/2014/main" id="{18D8FF76-6705-3FED-4CA1-BF2285E655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061" y="6403234"/>
            <a:ext cx="3997327" cy="41483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6021" tIns="53010" rIns="106021" bIns="53010" anchor="ctr">
            <a:spAutoFit/>
          </a:bodyPr>
          <a:lstStyle>
            <a:lvl1pPr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fr-FR" altLang="fr-FR" sz="1000" b="1" i="0" dirty="0">
                <a:solidFill>
                  <a:srgbClr val="E51F1F"/>
                </a:solidFill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1  référence impliquant une collection au cours des 6 dernières années </a:t>
            </a:r>
          </a:p>
        </p:txBody>
      </p:sp>
      <p:sp>
        <p:nvSpPr>
          <p:cNvPr id="6" name="Rectangle 52">
            <a:extLst>
              <a:ext uri="{FF2B5EF4-FFF2-40B4-BE49-F238E27FC236}">
                <a16:creationId xmlns:a16="http://schemas.microsoft.com/office/drawing/2014/main" id="{EEE02BBA-C30D-04DA-E5D1-EFF2A93DD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061" y="7143206"/>
            <a:ext cx="4057528" cy="1568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6021" tIns="53010" rIns="106021" bIns="53010">
            <a:spAutoFit/>
          </a:bodyPr>
          <a:lstStyle>
            <a:lvl1pPr marL="228600" indent="-228600"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indent="-1714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900" b="1" i="0" dirty="0">
                <a:latin typeface="Montserrat" panose="00000500000000000000" pitchFamily="2" charset="0"/>
              </a:rPr>
              <a:t>         </a:t>
            </a:r>
            <a:r>
              <a:rPr lang="fr-FR" altLang="fr-FR" sz="900" b="1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Indiquer pour cette référence :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Nom du maître d’ouvrage ; Contact d’un référent en mesure de  témoigner du chantier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Etendue de la mission ( études de conception, suivi des travaux, réception )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Programme et nature des prestations réalisées (projet scénographique, nombre et nature des expôts)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Surface du projet scénographique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Année de réalisation du projet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Montant du projet réalisé </a:t>
            </a:r>
          </a:p>
        </p:txBody>
      </p:sp>
      <p:sp>
        <p:nvSpPr>
          <p:cNvPr id="7" name="Text Box 40">
            <a:extLst>
              <a:ext uri="{FF2B5EF4-FFF2-40B4-BE49-F238E27FC236}">
                <a16:creationId xmlns:a16="http://schemas.microsoft.com/office/drawing/2014/main" id="{EFD45340-DFC6-6462-1C57-5DEE849D7F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8020" y="6403234"/>
            <a:ext cx="4257430" cy="41483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6021" tIns="53010" rIns="106021" bIns="53010" anchor="ctr">
            <a:spAutoFit/>
          </a:bodyPr>
          <a:lstStyle>
            <a:lvl1pPr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fr-FR" altLang="fr-FR" sz="1000" b="1" i="0" dirty="0">
                <a:solidFill>
                  <a:srgbClr val="E51F1F"/>
                </a:solidFill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1  référence mettant en avant le design mobilier de l’exposition au cours des 6 dernières années </a:t>
            </a:r>
          </a:p>
        </p:txBody>
      </p:sp>
      <p:sp>
        <p:nvSpPr>
          <p:cNvPr id="8" name="Rectangle 52">
            <a:extLst>
              <a:ext uri="{FF2B5EF4-FFF2-40B4-BE49-F238E27FC236}">
                <a16:creationId xmlns:a16="http://schemas.microsoft.com/office/drawing/2014/main" id="{E6F661A5-0B10-B52A-5722-BCDC8E50D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8019" y="7123612"/>
            <a:ext cx="4057528" cy="1568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6021" tIns="53010" rIns="106021" bIns="53010">
            <a:spAutoFit/>
          </a:bodyPr>
          <a:lstStyle>
            <a:lvl1pPr marL="228600" indent="-228600"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indent="-1714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900" b="1" i="0" dirty="0">
                <a:latin typeface="Montserrat" panose="00000500000000000000" pitchFamily="2" charset="0"/>
              </a:rPr>
              <a:t>         </a:t>
            </a:r>
            <a:r>
              <a:rPr lang="fr-FR" altLang="fr-FR" sz="900" b="1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Indiquer pour cette référence :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Nom du maître d’ouvrage ; Contact d’un référent en mesure de  témoigner du chantier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Etendue de la mission ( études de conception, suivi des travaux, réception )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Programme et nature des prestations réalisées (projet scénographique, nombre et nature des expôts)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Surface du projet scénographique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Année de réalisation du projet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Montserrat" panose="00000500000000000000" pitchFamily="2" charset="0"/>
                <a:ea typeface="Calibri" pitchFamily="34" charset="0"/>
                <a:cs typeface="Calibri" pitchFamily="34" charset="0"/>
              </a:rPr>
              <a:t>Montant du projet réalisé </a:t>
            </a:r>
          </a:p>
        </p:txBody>
      </p:sp>
    </p:spTree>
    <p:extLst>
      <p:ext uri="{BB962C8B-B14F-4D97-AF65-F5344CB8AC3E}">
        <p14:creationId xmlns:p14="http://schemas.microsoft.com/office/powerpoint/2010/main" val="3397651800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175" cap="flat" cmpd="sng" algn="ctr">
          <a:solidFill>
            <a:schemeClr val="tx1"/>
          </a:solidFill>
          <a:prstDash val="lgDashDot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79352" tIns="39676" rIns="79352" bIns="39676" numCol="1" anchor="t" anchorCtr="0" compatLnSpc="1">
        <a:prstTxWarp prst="textNoShape">
          <a:avLst/>
        </a:prstTxWarp>
        <a:spAutoFit/>
      </a:bodyPr>
      <a:lstStyle>
        <a:defPPr marL="457200" marR="0" indent="-457200" algn="l" defTabSz="79375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Wingdings" pitchFamily="2" charset="2"/>
          <a:buChar char="Ø"/>
          <a:tabLst/>
          <a:defRPr kumimoji="0" lang="fr-FR" sz="7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175" cap="flat" cmpd="sng" algn="ctr">
          <a:solidFill>
            <a:schemeClr val="tx1"/>
          </a:solidFill>
          <a:prstDash val="lgDashDot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79352" tIns="39676" rIns="79352" bIns="39676" numCol="1" anchor="t" anchorCtr="0" compatLnSpc="1">
        <a:prstTxWarp prst="textNoShape">
          <a:avLst/>
        </a:prstTxWarp>
        <a:spAutoFit/>
      </a:bodyPr>
      <a:lstStyle>
        <a:defPPr marL="457200" marR="0" indent="-457200" algn="l" defTabSz="79375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Wingdings" pitchFamily="2" charset="2"/>
          <a:buChar char="Ø"/>
          <a:tabLst/>
          <a:defRPr kumimoji="0" lang="fr-FR" sz="7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51F29E43F06F45A8AF769CB5397089" ma:contentTypeVersion="6" ma:contentTypeDescription="Crée un document." ma:contentTypeScope="" ma:versionID="dc93268b28959299d8fb22145ab56dd6">
  <xsd:schema xmlns:xsd="http://www.w3.org/2001/XMLSchema" xmlns:xs="http://www.w3.org/2001/XMLSchema" xmlns:p="http://schemas.microsoft.com/office/2006/metadata/properties" xmlns:ns2="http://schemas.microsoft.com/sharepoint/v3/fields" xmlns:ns3="87e43937-9b77-4abe-8c80-4fdf8a602c0b" xmlns:ns4="dbbad01d-369c-4f53-b4c7-6c331d56646d" targetNamespace="http://schemas.microsoft.com/office/2006/metadata/properties" ma:root="true" ma:fieldsID="be9799fe27f6f763faae16f0b35e464b" ns2:_="" ns3:_="" ns4:_="">
    <xsd:import namespace="http://schemas.microsoft.com/sharepoint/v3/fields"/>
    <xsd:import namespace="87e43937-9b77-4abe-8c80-4fdf8a602c0b"/>
    <xsd:import namespace="dbbad01d-369c-4f53-b4c7-6c331d56646d"/>
    <xsd:element name="properties">
      <xsd:complexType>
        <xsd:sequence>
          <xsd:element name="documentManagement">
            <xsd:complexType>
              <xsd:all>
                <xsd:element ref="ns2:_Identifier" minOccurs="0"/>
                <xsd:element ref="ns4:adc161601c6e48f7bceefc8ae69e0473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Identifier" ma:index="9" nillable="true" ma:displayName="Référence du document" ma:description="Chaîne ou numéro d'identification, généralement conforme à un système d'identification officiel" ma:internalName="_Identifier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e43937-9b77-4abe-8c80-4fdf8a602c0b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Colonne Attraper tout de Taxonomie" ma:hidden="true" ma:list="{3d0ab044-3d95-40c0-a61f-942610d5e4fd}" ma:internalName="TaxCatchAll" ma:showField="CatchAllData" ma:web="87e43937-9b77-4abe-8c80-4fdf8a602c0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bad01d-369c-4f53-b4c7-6c331d56646d" elementFormDefault="qualified">
    <xsd:import namespace="http://schemas.microsoft.com/office/2006/documentManagement/types"/>
    <xsd:import namespace="http://schemas.microsoft.com/office/infopath/2007/PartnerControls"/>
    <xsd:element name="adc161601c6e48f7bceefc8ae69e0473" ma:index="11" nillable="true" ma:taxonomy="true" ma:internalName="adc161601c6e48f7bceefc8ae69e0473" ma:taxonomyFieldName="Tags_x0020_m_x00e9_tiers" ma:displayName="Tags métiers" ma:default="" ma:fieldId="{adc16160-1c6e-48f7-bcee-fc8ae69e0473}" ma:taxonomyMulti="true" ma:sspId="1a31d22c-b579-48fe-9662-c5f04f32396f" ma:termSetId="fed54f6f-e815-4546-9bbe-8f1fee4b35d3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 ma:index="8" ma:displayName="Commentaire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dentifier xmlns="http://schemas.microsoft.com/sharepoint/v3/fields">Version 3 - décembre 2016</_Identifier>
    <adc161601c6e48f7bceefc8ae69e0473 xmlns="dbbad01d-369c-4f53-b4c7-6c331d56646d">
      <Terms xmlns="http://schemas.microsoft.com/office/infopath/2007/PartnerControls"/>
    </adc161601c6e48f7bceefc8ae69e0473>
    <TaxCatchAll xmlns="87e43937-9b77-4abe-8c80-4fdf8a602c0b"/>
  </documentManagement>
</p:properties>
</file>

<file path=customXml/item4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A641390E-1761-4953-A12B-2D26391D5D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87e43937-9b77-4abe-8c80-4fdf8a602c0b"/>
    <ds:schemaRef ds:uri="dbbad01d-369c-4f53-b4c7-6c331d56646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06B25FE-915B-4170-96CE-693866CBCE8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B6AD37E-0FB5-4CF1-9AB7-362D9230CF4A}">
  <ds:schemaRefs>
    <ds:schemaRef ds:uri="dbbad01d-369c-4f53-b4c7-6c331d56646d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87e43937-9b77-4abe-8c80-4fdf8a602c0b"/>
    <ds:schemaRef ds:uri="http://schemas.microsoft.com/office/2006/documentManagement/types"/>
    <ds:schemaRef ds:uri="http://schemas.microsoft.com/sharepoint/v3/fields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FB66C16F-89EE-42E2-A662-806EA810DF04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3378</TotalTime>
  <Words>537</Words>
  <Application>Microsoft Office PowerPoint</Application>
  <PresentationFormat>A3 (297 x 420 mm)</PresentationFormat>
  <Paragraphs>74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Calibri</vt:lpstr>
      <vt:lpstr>DIN Pro</vt:lpstr>
      <vt:lpstr>Montserrat</vt:lpstr>
      <vt:lpstr>Times New Roman</vt:lpstr>
      <vt:lpstr>Wingdings</vt:lpstr>
      <vt:lpstr>Modèle par défaut</vt:lpstr>
      <vt:lpstr>Présentation PowerPoint</vt:lpstr>
    </vt:vector>
  </TitlesOfParts>
  <Company>PARIS HABITAT - OPH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des capacités du Candidat</dc:title>
  <dc:creator>Azhar FALA</dc:creator>
  <cp:lastModifiedBy>Frédéric LEVITRE</cp:lastModifiedBy>
  <cp:revision>241</cp:revision>
  <cp:lastPrinted>2021-02-09T16:36:37Z</cp:lastPrinted>
  <dcterms:created xsi:type="dcterms:W3CDTF">2003-11-28T15:07:25Z</dcterms:created>
  <dcterms:modified xsi:type="dcterms:W3CDTF">2026-01-06T17:17:20Z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ags métiers">
    <vt:lpwstr/>
  </property>
</Properties>
</file>